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4" r:id="rId6"/>
    <p:sldId id="283" r:id="rId7"/>
    <p:sldId id="378" r:id="rId8"/>
    <p:sldId id="379" r:id="rId9"/>
    <p:sldId id="380" r:id="rId10"/>
    <p:sldId id="282" r:id="rId11"/>
    <p:sldId id="280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Slides" id="{C3D79476-96AF-4D4E-AA27-AD0784B974FC}">
          <p14:sldIdLst>
            <p14:sldId id="256"/>
            <p14:sldId id="264"/>
            <p14:sldId id="283"/>
            <p14:sldId id="378"/>
            <p14:sldId id="379"/>
            <p14:sldId id="380"/>
            <p14:sldId id="282"/>
            <p14:sldId id="280"/>
            <p14:sldId id="287"/>
          </p14:sldIdLst>
        </p14:section>
        <p14:section name="Specialty Slides" id="{FC4C0EFB-14DE-48BE-8F6F-178AC4C26326}">
          <p14:sldIdLst/>
        </p14:section>
        <p14:section name="Tables and Charts" id="{C333B6F4-AFC1-4404-9B2D-FC77CA2DDC9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57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F7F7F7"/>
    <a:srgbClr val="FFFCF3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0" autoAdjust="0"/>
    <p:restoredTop sz="76638" autoAdjust="0"/>
  </p:normalViewPr>
  <p:slideViewPr>
    <p:cSldViewPr snapToGrid="0" showGuides="1">
      <p:cViewPr varScale="1">
        <p:scale>
          <a:sx n="81" d="100"/>
          <a:sy n="81" d="100"/>
        </p:scale>
        <p:origin x="1830" y="84"/>
      </p:cViewPr>
      <p:guideLst>
        <p:guide orient="horz" pos="960"/>
        <p:guide pos="57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371F5-6FDB-45CF-8B51-7150C9623C2F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68D1-8D74-44CF-B636-71010629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4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ology.wa.gov/waste-toxics/reducing-toxic-chemicals/product-replacement-program/afff-disposal/afff-ei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about Ecology’s AFFF disposal program timeline</a:t>
            </a:r>
          </a:p>
          <a:p>
            <a:pPr lvl="0"/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EIS process</a:t>
            </a:r>
          </a:p>
          <a:p>
            <a:pPr lvl="0"/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disposal options considered</a:t>
            </a:r>
          </a:p>
          <a:p>
            <a:pPr lvl="0"/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program’s launch and process</a:t>
            </a:r>
          </a:p>
          <a:p>
            <a:pPr lvl="0"/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stockpiles</a:t>
            </a:r>
          </a:p>
          <a:p>
            <a:pPr lvl="0"/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Other AFFF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6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begins back in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0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https://ecology.wa.gov/waste-toxics/reducing-toxic-chemicals/product-replacement-program/afff-disposal/afff-eis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highlight>
                  <a:srgbClr val="FFFFFF"/>
                </a:highlight>
              </a:rPr>
              <a:t>Criteria Used to Review Options</a:t>
            </a:r>
          </a:p>
          <a:p>
            <a:endParaRPr lang="en-US" sz="1800" dirty="0">
              <a:highlight>
                <a:srgbClr val="FFFFFF"/>
              </a:highlight>
            </a:endParaRP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Here is a table of the disposal options and what was found related to each criteria. 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First, all alternatives except the No action </a:t>
            </a:r>
            <a:r>
              <a:rPr lang="en-US" sz="1800" b="1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were found to be protective of the environment by either destroying or safely sequestering the PFAS mass.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As to the time needed to implement, no-action is the quickest, followed by incineration, then landfilling and Deep Wells, and finally Hold in Place.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All alternatives were found to have minimal impacts upon public health and the environment.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The transport distances ranged from none under the No-action alternative to 450/750 miles for landfilling, 650/1000 for incineration, 1400/1900 Deep Well and unknown for Hold in Place.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As stated, before the public provided comments opposing all alternatives. The public also supported every alternatives but the no-action.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The EJ analysis found none of the alternatives produced disproportionate impacts to people of color or low-income communities.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All but the no-action alternative produced impacts upon tribal resources that will need to be mitigated.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en-US" sz="1800" b="0" i="0" u="non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Incineration and the No-action alternatives do not require Ecology to draft additional permits, rules, or contracts. Meanwhile, Landfilling and Deep-Well will require an RFQQ, while the Hold in Place would also require an RFQQ, and perhaps a new permit or rule.</a:t>
            </a:r>
          </a:p>
          <a:p>
            <a:endParaRPr lang="en-US" sz="1800" b="0" i="0" u="none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1800" b="0" i="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1800" b="0" i="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1800" b="0" i="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E1DA-C1FA-4742-B1A7-95B530E1838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2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Implementation: Collection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78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AFFF foam stockpiles that are not eligible for Ecology’s AFFF disposal program. Those include stockpiles owned or managed by non-municipal fire departments, military bases, or private facilities. These stockpiles are likely many times larger than what is being collected under our program.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68D1-8D74-44CF-B636-7101062907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46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Here is my contact information. As well as a link to our Toxics in Firefighting website. </a:t>
            </a: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Thanks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868D1-8D74-44CF-B636-7101062907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9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473" y="4266454"/>
            <a:ext cx="9447621" cy="94057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474" y="5299105"/>
            <a:ext cx="9447620" cy="574830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4BA-3DF4-47C3-8BF2-CDD945C99436}" type="datetime1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39637"/>
            <a:ext cx="1218690" cy="141476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3048000" cy="214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23731"/>
            <a:ext cx="7736484" cy="80527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2463" y="3429000"/>
            <a:ext cx="9575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606CA5-F65B-4B8E-AD15-BB02E8258AE5}" type="datetime1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275850-B71D-490D-965C-ED6AE55318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735976"/>
            <a:ext cx="1030806" cy="71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0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0705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6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34445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4445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E93C-B1B4-4447-9DBF-01D09BAB1C66}" type="datetime1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4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854E-D880-4BBF-B6D2-EC693906FAE5}" type="datetime1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5576" y="1535953"/>
            <a:ext cx="10903519" cy="7568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615950" y="2292350"/>
            <a:ext cx="10902950" cy="39258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854E-D880-4BBF-B6D2-EC693906FAE5}" type="datetime1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5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5576" y="1535953"/>
            <a:ext cx="10903519" cy="7568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3"/>
          </p:nvPr>
        </p:nvSpPr>
        <p:spPr>
          <a:xfrm>
            <a:off x="609600" y="2292350"/>
            <a:ext cx="10909300" cy="39782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854E-D880-4BBF-B6D2-EC693906FAE5}" type="datetime1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7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A3A2-8A89-4426-B293-4C33605CDA9C}" type="datetime1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1270" y="1482165"/>
            <a:ext cx="5072529" cy="1991939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1270" y="3566179"/>
            <a:ext cx="5072530" cy="1734949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4BA-3DF4-47C3-8BF2-CDD945C99436}" type="datetime1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3048000" cy="214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3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921000"/>
            <a:ext cx="8466667" cy="553104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ADA Accessibility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4BA-3DF4-47C3-8BF2-CDD945C99436}" type="datetime1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3048000" cy="214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F89ED9-E10A-DEC4-8127-19222C1F6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474105"/>
            <a:ext cx="8466666" cy="259649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473" y="4266454"/>
            <a:ext cx="9447621" cy="94057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474" y="5299105"/>
            <a:ext cx="9447620" cy="574830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4BA-3DF4-47C3-8BF2-CDD945C99436}" type="datetime1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39637"/>
            <a:ext cx="1218690" cy="141476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3048000" cy="214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5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0418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14" y="918994"/>
            <a:ext cx="2522641" cy="368976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CA5-F65B-4B8E-AD15-BB02E8258AE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3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an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ripples in wate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"/>
          <a:stretch/>
        </p:blipFill>
        <p:spPr>
          <a:xfrm>
            <a:off x="-5611" y="-22439"/>
            <a:ext cx="12203953" cy="3214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14" y="918995"/>
            <a:ext cx="11685051" cy="183615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CA5-F65B-4B8E-AD15-BB02E8258AE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4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9090-A7E0-4419-BCB1-A71EB36F85AE}" type="datetime1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9090-A7E0-4419-BCB1-A71EB36F85AE}" type="datetime1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0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76" y="1825625"/>
            <a:ext cx="5404224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4689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D1F8-A36D-498A-9300-4D61564B1F0D}" type="datetime1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77" y="394246"/>
            <a:ext cx="6846663" cy="11417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76" y="1825625"/>
            <a:ext cx="6846664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00089" y="0"/>
            <a:ext cx="459191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D1F8-A36D-498A-9300-4D61564B1F0D}" type="datetime1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15964"/>
            <a:ext cx="3041874" cy="664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76" y="689247"/>
            <a:ext cx="2422209" cy="5479506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8054" y="881085"/>
            <a:ext cx="8195930" cy="5095827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D1F8-A36D-498A-9300-4D61564B1F0D}" type="datetime1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ashington Department of Ecology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4" y="394246"/>
            <a:ext cx="1702191" cy="4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76" y="394246"/>
            <a:ext cx="10903519" cy="1141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76" y="1775012"/>
            <a:ext cx="10903519" cy="44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48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3606CA5-F65B-4B8E-AD15-BB02E8258AE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58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BF275850-B71D-490D-965C-ED6AE55318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8000" cy="214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48000" y="0"/>
            <a:ext cx="3048000" cy="214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96000" y="0"/>
            <a:ext cx="3048000" cy="2148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144000" y="0"/>
            <a:ext cx="3048000" cy="214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7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8" r:id="rId3"/>
    <p:sldLayoutId id="2147483665" r:id="rId4"/>
    <p:sldLayoutId id="2147483650" r:id="rId5"/>
    <p:sldLayoutId id="2147483667" r:id="rId6"/>
    <p:sldLayoutId id="2147483652" r:id="rId7"/>
    <p:sldLayoutId id="2147483659" r:id="rId8"/>
    <p:sldLayoutId id="2147483660" r:id="rId9"/>
    <p:sldLayoutId id="2147483656" r:id="rId10"/>
    <p:sldLayoutId id="2147483653" r:id="rId11"/>
    <p:sldLayoutId id="2147483654" r:id="rId12"/>
    <p:sldLayoutId id="2147483662" r:id="rId13"/>
    <p:sldLayoutId id="2147483663" r:id="rId14"/>
    <p:sldLayoutId id="2147483655" r:id="rId15"/>
    <p:sldLayoutId id="2147483664" r:id="rId16"/>
    <p:sldLayoutId id="214748366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ology.wa.gov/waste-toxics/reducing-toxic-chemicals/product-replacement-program/afff-disposal/afff-ei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ecology.wa.gov/ToxicsInFirefight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Ecology’s AFFF Disposal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474" y="5299104"/>
            <a:ext cx="9447620" cy="10572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Sean Smith</a:t>
            </a:r>
          </a:p>
          <a:p>
            <a:r>
              <a:rPr lang="en-US"/>
              <a:t>October 14, 2025</a:t>
            </a:r>
            <a:endParaRPr lang="en-US" dirty="0"/>
          </a:p>
        </p:txBody>
      </p:sp>
      <p:pic>
        <p:nvPicPr>
          <p:cNvPr id="5" name="Picture 4" descr="Mount Shuksan on a sunny da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44167"/>
          <a:stretch/>
        </p:blipFill>
        <p:spPr>
          <a:xfrm>
            <a:off x="0" y="216310"/>
            <a:ext cx="12191999" cy="37362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5F38B9E2-99CB-9A8F-E0D0-DE768A012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6308"/>
            <a:ext cx="12191999" cy="37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8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Legislature Appropriates Disposal Funds July 2019</a:t>
            </a:r>
          </a:p>
          <a:p>
            <a:r>
              <a:rPr lang="en-US" dirty="0"/>
              <a:t>Determination of Significance January 2021</a:t>
            </a:r>
          </a:p>
          <a:p>
            <a:r>
              <a:rPr lang="en-US" dirty="0"/>
              <a:t>Public Scoping 2021</a:t>
            </a:r>
          </a:p>
          <a:p>
            <a:r>
              <a:rPr lang="en-US" dirty="0"/>
              <a:t>DEIS Launch November 2021</a:t>
            </a:r>
          </a:p>
          <a:p>
            <a:r>
              <a:rPr lang="en-US" dirty="0"/>
              <a:t>DEIS Public Input</a:t>
            </a:r>
          </a:p>
          <a:p>
            <a:pPr lvl="1"/>
            <a:r>
              <a:rPr lang="en-US" dirty="0"/>
              <a:t>Tribal Forums September 2022</a:t>
            </a:r>
          </a:p>
          <a:p>
            <a:pPr lvl="1"/>
            <a:r>
              <a:rPr lang="en-US" dirty="0"/>
              <a:t>Public Comment December 2023</a:t>
            </a:r>
          </a:p>
        </p:txBody>
      </p:sp>
      <p:pic>
        <p:nvPicPr>
          <p:cNvPr id="7" name="Picture Placeholder 6" descr="Timeline">
            <a:extLst>
              <a:ext uri="{FF2B5EF4-FFF2-40B4-BE49-F238E27FC236}">
                <a16:creationId xmlns:a16="http://schemas.microsoft.com/office/drawing/2014/main" id="{545CD4FC-07E5-FC31-2E6C-9EB7E988A4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803" b="1803"/>
          <a:stretch>
            <a:fillRect/>
          </a:stretch>
        </p:blipFill>
        <p:spPr>
          <a:xfrm>
            <a:off x="7599363" y="217488"/>
            <a:ext cx="4592637" cy="66405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AFFF Collection Program (EIS)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577" y="1775012"/>
            <a:ext cx="5391933" cy="4650955"/>
          </a:xfrm>
        </p:spPr>
        <p:txBody>
          <a:bodyPr>
            <a:normAutofit/>
          </a:bodyPr>
          <a:lstStyle/>
          <a:p>
            <a:r>
              <a:rPr lang="en-US" altLang="ja-JP" dirty="0"/>
              <a:t>Finalized a </a:t>
            </a:r>
            <a:r>
              <a:rPr lang="en-US" altLang="ja-JP" dirty="0">
                <a:hlinkClick r:id="rId3"/>
              </a:rPr>
              <a:t>review</a:t>
            </a:r>
            <a:r>
              <a:rPr lang="en-US" altLang="ja-JP" dirty="0"/>
              <a:t> of the environmental and public health impacts associated with the disposal PFAS containing foam. October 2024</a:t>
            </a:r>
          </a:p>
          <a:p>
            <a:pPr lvl="1"/>
            <a:r>
              <a:rPr lang="en-US" altLang="ja-JP" dirty="0"/>
              <a:t>Five Disposal Options (Landfilling, Incineration, Deep-Well Injection, Approved Hold In Place, No-Action)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picture containing text, electronics, circuit">
            <a:extLst>
              <a:ext uri="{FF2B5EF4-FFF2-40B4-BE49-F238E27FC236}">
                <a16:creationId xmlns:a16="http://schemas.microsoft.com/office/drawing/2014/main" id="{42ABCF96-F3D4-2C29-FD0E-40F07DE0C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b="7482"/>
          <a:stretch>
            <a:fillRect/>
          </a:stretch>
        </p:blipFill>
        <p:spPr>
          <a:xfrm>
            <a:off x="7639798" y="1535953"/>
            <a:ext cx="3879297" cy="45813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5667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3AB4-655B-B109-83E4-02DF66FE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Disposal Option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4CBB-7A62-E54A-9D7A-B58182FE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300562B-DB95-AA9C-BCE0-3A3569A9B2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211768"/>
              </p:ext>
            </p:extLst>
          </p:nvPr>
        </p:nvGraphicFramePr>
        <p:xfrm>
          <a:off x="615950" y="1774825"/>
          <a:ext cx="10902948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158">
                  <a:extLst>
                    <a:ext uri="{9D8B030D-6E8A-4147-A177-3AD203B41FA5}">
                      <a16:colId xmlns:a16="http://schemas.microsoft.com/office/drawing/2014/main" val="113469696"/>
                    </a:ext>
                  </a:extLst>
                </a:gridCol>
                <a:gridCol w="1817158">
                  <a:extLst>
                    <a:ext uri="{9D8B030D-6E8A-4147-A177-3AD203B41FA5}">
                      <a16:colId xmlns:a16="http://schemas.microsoft.com/office/drawing/2014/main" val="3091041156"/>
                    </a:ext>
                  </a:extLst>
                </a:gridCol>
                <a:gridCol w="1817158">
                  <a:extLst>
                    <a:ext uri="{9D8B030D-6E8A-4147-A177-3AD203B41FA5}">
                      <a16:colId xmlns:a16="http://schemas.microsoft.com/office/drawing/2014/main" val="3499826143"/>
                    </a:ext>
                  </a:extLst>
                </a:gridCol>
                <a:gridCol w="1817158">
                  <a:extLst>
                    <a:ext uri="{9D8B030D-6E8A-4147-A177-3AD203B41FA5}">
                      <a16:colId xmlns:a16="http://schemas.microsoft.com/office/drawing/2014/main" val="722707002"/>
                    </a:ext>
                  </a:extLst>
                </a:gridCol>
                <a:gridCol w="1817158">
                  <a:extLst>
                    <a:ext uri="{9D8B030D-6E8A-4147-A177-3AD203B41FA5}">
                      <a16:colId xmlns:a16="http://schemas.microsoft.com/office/drawing/2014/main" val="690354461"/>
                    </a:ext>
                  </a:extLst>
                </a:gridCol>
                <a:gridCol w="1817158">
                  <a:extLst>
                    <a:ext uri="{9D8B030D-6E8A-4147-A177-3AD203B41FA5}">
                      <a16:colId xmlns:a16="http://schemas.microsoft.com/office/drawing/2014/main" val="3955069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Incineration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Landfilling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Deep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Hold/Place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480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Protectiveness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Yes (PFAS Destruction)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Yes (PFAS Sequestration)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Yes (PFAS Sequestration)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Yes (PFAS Destruction)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42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Time to Imp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3-6 months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months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months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to 60 months or more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Immediate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22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Health and Env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Minimal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Minimal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Minimal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Minimal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Minimal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63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650 to 1000 miles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450 to 750 miles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 to 1900 miles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33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Public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Support and Oppose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Support and Oppose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Support and Oppose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Support and Oppose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Oppose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84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Significant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Significant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Significant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Significant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Significant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138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Tribal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Mitigation Needed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Mitigation Needed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Mitigation Needed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Mitigation Needed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70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Permitting,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518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20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4EFE-02DB-EC2D-F1FA-74528453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EEBF-A27B-8AF2-1A51-EC045163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7" y="1775012"/>
            <a:ext cx="5795055" cy="4401951"/>
          </a:xfrm>
        </p:spPr>
        <p:txBody>
          <a:bodyPr>
            <a:normAutofit/>
          </a:bodyPr>
          <a:lstStyle/>
          <a:p>
            <a:r>
              <a:rPr lang="en-US" altLang="ja-JP" b="1" dirty="0"/>
              <a:t>Launched Program Sept. 2025</a:t>
            </a:r>
          </a:p>
          <a:p>
            <a:r>
              <a:rPr lang="en-US" altLang="ja-JP" dirty="0"/>
              <a:t>77 Departments Participating</a:t>
            </a:r>
          </a:p>
          <a:p>
            <a:pPr lvl="1"/>
            <a:r>
              <a:rPr lang="en-US" altLang="ja-JP" dirty="0"/>
              <a:t>More than 32,000 gal</a:t>
            </a:r>
          </a:p>
          <a:p>
            <a:pPr lvl="1"/>
            <a:r>
              <a:rPr lang="en-US" altLang="ja-JP" sz="2400" dirty="0"/>
              <a:t>CRO ~ 14 Departments 7,232 gal</a:t>
            </a:r>
          </a:p>
          <a:p>
            <a:pPr lvl="1"/>
            <a:r>
              <a:rPr lang="en-US" altLang="ja-JP" sz="2400" dirty="0"/>
              <a:t>ERO ~ 11 Departments 3,365 gal</a:t>
            </a:r>
          </a:p>
          <a:p>
            <a:pPr lvl="1"/>
            <a:r>
              <a:rPr lang="en-US" altLang="ja-JP" sz="2400" dirty="0"/>
              <a:t>NWRO ~ 33 Departments 15, 209 gal</a:t>
            </a:r>
          </a:p>
          <a:p>
            <a:pPr lvl="1"/>
            <a:r>
              <a:rPr lang="en-US" altLang="ja-JP" sz="2400" dirty="0"/>
              <a:t>SWRO ~ 23 Departments 6,502 gal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F0CF7-5D6B-81C3-13D7-69F0B91D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Diagram">
            <a:extLst>
              <a:ext uri="{FF2B5EF4-FFF2-40B4-BE49-F238E27FC236}">
                <a16:creationId xmlns:a16="http://schemas.microsoft.com/office/drawing/2014/main" id="{1BDD01E8-AD8E-31B9-38E5-26A7E80D9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947" y="1775013"/>
            <a:ext cx="5126899" cy="39965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6765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7974-D9BA-0156-23A9-0E4970CE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F06BA-60EB-84DD-1E2B-DFF7DA53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screenshot of a phone">
            <a:extLst>
              <a:ext uri="{FF2B5EF4-FFF2-40B4-BE49-F238E27FC236}">
                <a16:creationId xmlns:a16="http://schemas.microsoft.com/office/drawing/2014/main" id="{0109DDE0-539D-3ACC-D745-D35D9E3C1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594" y="249382"/>
            <a:ext cx="5074811" cy="6608618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D4EB56ED-00A0-EF6F-44C1-371104019EFA}"/>
              </a:ext>
            </a:extLst>
          </p:cNvPr>
          <p:cNvSpPr/>
          <p:nvPr/>
        </p:nvSpPr>
        <p:spPr>
          <a:xfrm>
            <a:off x="8114545" y="2526891"/>
            <a:ext cx="1322700" cy="902109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548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208E4F27-776F-1F40-D951-624DD8467A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496" b="22031"/>
          <a:stretch>
            <a:fillRect/>
          </a:stretch>
        </p:blipFill>
        <p:spPr>
          <a:xfrm>
            <a:off x="6278220" y="866899"/>
            <a:ext cx="5240875" cy="5345581"/>
          </a:xfr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41B763-C1C1-2934-0095-1089E856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Foam Stockpiles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D3134-5EF4-6630-E50C-E16732399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576" y="1825625"/>
            <a:ext cx="5423096" cy="1796349"/>
          </a:xfrm>
        </p:spPr>
        <p:txBody>
          <a:bodyPr/>
          <a:lstStyle/>
          <a:p>
            <a:pPr lvl="1"/>
            <a:r>
              <a:rPr lang="en-US" dirty="0"/>
              <a:t>Non-Municipal Fire Departments</a:t>
            </a:r>
          </a:p>
          <a:p>
            <a:pPr lvl="1"/>
            <a:r>
              <a:rPr lang="en-US" dirty="0"/>
              <a:t>Military Installations</a:t>
            </a:r>
          </a:p>
          <a:p>
            <a:pPr lvl="1"/>
            <a:r>
              <a:rPr lang="en-US" dirty="0"/>
              <a:t>Private Facilities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97517-3DB7-1E6F-4166-840BA6C4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2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6F95-ABE4-2004-619B-759A0EB3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AFFF projects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B04EF-0351-EBDC-91BC-20EA9F283B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Foam Application Testing</a:t>
            </a:r>
          </a:p>
          <a:p>
            <a:r>
              <a:rPr lang="en-US"/>
              <a:t>Deep Cleaning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D201C-CB52-D41F-4E7D-1853D5D7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850-B71D-490D-965C-ED6AE5531855}" type="slidenum">
              <a:rPr lang="en-US" smtClean="0"/>
              <a:t>8</a:t>
            </a:fld>
            <a:endParaRPr lang="en-US"/>
          </a:p>
        </p:txBody>
      </p:sp>
      <p:pic>
        <p:nvPicPr>
          <p:cNvPr id="18" name="Picture 17" descr="A picture containing text, book&#10;&#10;AI-generated content may be incorrect.">
            <a:extLst>
              <a:ext uri="{FF2B5EF4-FFF2-40B4-BE49-F238E27FC236}">
                <a16:creationId xmlns:a16="http://schemas.microsoft.com/office/drawing/2014/main" id="{E0D7B067-7227-05EE-A1E8-108C2292E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723"/>
          <a:stretch>
            <a:fillRect/>
          </a:stretch>
        </p:blipFill>
        <p:spPr>
          <a:xfrm>
            <a:off x="6305797" y="783575"/>
            <a:ext cx="5270626" cy="5510182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36478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77" y="394246"/>
            <a:ext cx="9618188" cy="114170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09" y="1678566"/>
            <a:ext cx="4221827" cy="42188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5850-B71D-490D-965C-ED6AE5531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906" y="1678566"/>
            <a:ext cx="643260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For more information on Ecology’s AFFF disposal program or our other product replacement work please contact me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Sean Smith, M.S.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Department of Ecology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Northwest Regional Office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P.O. Box 330316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Shoreline, WA 98133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425-324-0328 |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205D9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Sean.Smith@ecy.wa.gov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205D9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To learn more about our work please visit: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hlinkClick r:id="rId4"/>
              </a:rPr>
              <a:t>ecology.wa.gov/ToxicsInFirefighting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4188" y="5141439"/>
            <a:ext cx="5299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31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ology">
      <a:dk1>
        <a:srgbClr val="333333"/>
      </a:dk1>
      <a:lt1>
        <a:sysClr val="window" lastClr="FFFFFF"/>
      </a:lt1>
      <a:dk2>
        <a:srgbClr val="44688F"/>
      </a:dk2>
      <a:lt2>
        <a:srgbClr val="FFD76D"/>
      </a:lt2>
      <a:accent1>
        <a:srgbClr val="80A8CE"/>
      </a:accent1>
      <a:accent2>
        <a:srgbClr val="7AA456"/>
      </a:accent2>
      <a:accent3>
        <a:srgbClr val="BCD637"/>
      </a:accent3>
      <a:accent4>
        <a:srgbClr val="F2A9A0"/>
      </a:accent4>
      <a:accent5>
        <a:srgbClr val="861627"/>
      </a:accent5>
      <a:accent6>
        <a:srgbClr val="135756"/>
      </a:accent6>
      <a:hlink>
        <a:srgbClr val="44688F"/>
      </a:hlink>
      <a:folHlink>
        <a:srgbClr val="F2632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5772353D6E240939061A0A17EDAE5" ma:contentTypeVersion="6" ma:contentTypeDescription="Create a new document." ma:contentTypeScope="" ma:versionID="9199d48920ff77ca9dc52c9e6b33b80d">
  <xsd:schema xmlns:xsd="http://www.w3.org/2001/XMLSchema" xmlns:xs="http://www.w3.org/2001/XMLSchema" xmlns:p="http://schemas.microsoft.com/office/2006/metadata/properties" xmlns:ns1="http://schemas.microsoft.com/sharepoint/v3" xmlns:ns2="3a719fcb-0916-4590-b746-98beba768953" targetNamespace="http://schemas.microsoft.com/office/2006/metadata/properties" ma:root="true" ma:fieldsID="c9cbb5aa5a327949e96ee9b34e018e48" ns1:_="" ns2:_="">
    <xsd:import namespace="http://schemas.microsoft.com/sharepoint/v3"/>
    <xsd:import namespace="3a719fcb-0916-4590-b746-98beba7689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Document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fcb-0916-4590-b746-98beba7689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ocumentType" ma:index="13" nillable="true" ma:displayName="Document Type" ma:description="The type of document." ma:format="Dropdown" ma:internalName="DocumentType">
      <xsd:simpleType>
        <xsd:restriction base="dms:Choice">
          <xsd:enumeration value="Program Administration"/>
          <xsd:enumeration value="Program Development"/>
          <xsd:enumeration value="Disposal"/>
          <xsd:enumeration value="Contracts"/>
          <xsd:enumeration value="Choice 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3a719fcb-0916-4590-b746-98beba76895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C789AB-0B08-4EEB-919E-88DD87D35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719fcb-0916-4590-b746-98beba7689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C28D90-A1CA-45D1-9140-2E1F44570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21AFA-7222-4969-988A-96C3C6AF30AA}">
  <ds:schemaRefs>
    <ds:schemaRef ds:uri="http://purl.org/dc/terms/"/>
    <ds:schemaRef ds:uri="http://schemas.microsoft.com/office/2006/documentManagement/types"/>
    <ds:schemaRef ds:uri="http://schemas.microsoft.com/sharepoint/v3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3a719fcb-0916-4590-b746-98beba76895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11d0e217-264e-400a-8ba0-57dcc127d72d}" enabled="0" method="" siteId="{11d0e217-264e-400a-8ba0-57dcc127d7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8761</TotalTime>
  <Words>702</Words>
  <Application>Microsoft Office PowerPoint</Application>
  <PresentationFormat>Widescreen</PresentationFormat>
  <Paragraphs>151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Times New Roman</vt:lpstr>
      <vt:lpstr>Office Theme</vt:lpstr>
      <vt:lpstr>Ecology’s AFFF Disposal Program</vt:lpstr>
      <vt:lpstr>Timeline</vt:lpstr>
      <vt:lpstr>AFFF Collection Program (EIS)</vt:lpstr>
      <vt:lpstr>Disposal Option Assessments</vt:lpstr>
      <vt:lpstr>Program Launch</vt:lpstr>
      <vt:lpstr>PowerPoint Presentation</vt:lpstr>
      <vt:lpstr>Other Foam Stockpiles</vt:lpstr>
      <vt:lpstr>Other AFFF projects</vt:lpstr>
      <vt:lpstr>Thank You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 screen format recommended for presenting online and exporting to PDF</dc:title>
  <dc:creator>Johnson, Amanda (ECY)</dc:creator>
  <cp:lastModifiedBy>Smith, Sean D. (ECY)</cp:lastModifiedBy>
  <cp:revision>175</cp:revision>
  <dcterms:created xsi:type="dcterms:W3CDTF">2020-12-18T18:32:02Z</dcterms:created>
  <dcterms:modified xsi:type="dcterms:W3CDTF">2025-10-16T14:59:51Z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0x010100E1A5772353D6E240939061A0A17EDAE5</vt:lpwstr>
  </property>
  <property fmtid="{D5CDD505-2E9C-101B-9397-08002B2CF9AE}" pid="3" name="_dlc_DocIdItemGuid">
    <vt:lpwstr>3abffb91-fb8c-4a36-a4d4-e6710c9a135c</vt:lpwstr>
  </property>
  <property fmtid="{D5CDD505-2E9C-101B-9397-08002B2CF9AE}" pid="4" name="_ExtendedDescription">
    <vt:lpwstr/>
  </property>
</Properties>
</file>